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55"/>
    <p:restoredTop sz="95477"/>
  </p:normalViewPr>
  <p:slideViewPr>
    <p:cSldViewPr snapToGrid="0" snapToObjects="1">
      <p:cViewPr varScale="1">
        <p:scale>
          <a:sx n="84" d="100"/>
          <a:sy n="84" d="100"/>
        </p:scale>
        <p:origin x="968" y="48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11/28/25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11/28/25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11/28/25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11/28/25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11/28/25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11/28/25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11/28/25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11/28/25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11/28/25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11/28/25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11/28/25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11/28/25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11/28/25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3.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3.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76.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207776"/>
            <a:ext cx="10515600" cy="869909"/>
          </a:xfrm>
        </p:spPr>
        <p:txBody>
          <a:bodyPr/>
          <a:lstStyle/>
          <a:p>
            <a:pPr algn="ctr"/>
            <a:r>
              <a:rPr lang="en-US" dirty="0"/>
              <a:t>Circuit analysis and impedance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2514394"/>
                <a:ext cx="10515600" cy="3197637"/>
              </a:xfrm>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2514394"/>
                <a:ext cx="10515600" cy="3197637"/>
              </a:xfrm>
              <a:blipFill>
                <a:blip r:embed="rId2"/>
                <a:stretch>
                  <a:fillRect l="-603" t="-19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181495" y="250069"/>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t>
                </a:r>
                <a:r>
                  <a:rPr lang="en-US" sz="2000"/>
                  <a:t>and capacitor, </a:t>
                </a:r>
                <a:r>
                  <a:rPr lang="en-US" sz="2000" dirty="0"/>
                  <a:t>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272100"/>
                <a:ext cx="9675964" cy="5191125"/>
              </a:xfrm>
            </p:spPr>
            <p:txBody>
              <a:bodyPr>
                <a:normAutofit/>
              </a:bodyPr>
              <a:lstStyle/>
              <a:p>
                <a:pPr>
                  <a:spcBef>
                    <a:spcPts val="2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2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2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2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2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2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2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2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2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2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272100"/>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938819"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07571" y="219652"/>
            <a:ext cx="10515600" cy="869909"/>
          </a:xfrm>
        </p:spPr>
        <p:txBody>
          <a:bodyPr/>
          <a:lstStyle/>
          <a:p>
            <a:pPr algn="ctr"/>
            <a:r>
              <a:rPr lang="en-US" dirty="0"/>
              <a:t>Resonance and Q</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43948" y="2065095"/>
                <a:ext cx="11304103" cy="3848810"/>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43948" y="2065095"/>
                <a:ext cx="11304103" cy="3848810"/>
              </a:xfrm>
              <a:blipFill>
                <a:blip r:embed="rId2"/>
                <a:stretch>
                  <a:fillRect l="-562" t="-19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66659" y="2001266"/>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772654"/>
                <a:ext cx="9008109" cy="3966337"/>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772654"/>
                <a:ext cx="9008109" cy="3966337"/>
              </a:xfrm>
              <a:blipFill>
                <a:blip r:embed="rId2"/>
                <a:stretch>
                  <a:fillRect l="-704" t="-1917"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973998"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80163"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787177"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29380" y="1666437"/>
                <a:ext cx="8606089" cy="451198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29380" y="1666437"/>
                <a:ext cx="8606089" cy="4511988"/>
              </a:xfrm>
              <a:blipFill>
                <a:blip r:embed="rId2"/>
                <a:stretch>
                  <a:fillRect l="-589" t="-1685" b="-14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4081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9763334" y="2044601"/>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6706" y="201154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6706" y="2011548"/>
                <a:ext cx="10716301" cy="4351338"/>
              </a:xfrm>
              <a:blipFill>
                <a:blip r:embed="rId2"/>
                <a:stretch>
                  <a:fillRect l="-473" t="-2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9814453" y="4402731"/>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182057"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538335"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505496-FE8A-0143-AE1D-C19F8B6B9F40}"/>
                  </a:ext>
                </a:extLst>
              </p:cNvPr>
              <p:cNvSpPr txBox="1"/>
              <p:nvPr/>
            </p:nvSpPr>
            <p:spPr>
              <a:xfrm>
                <a:off x="7607892" y="2511617"/>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607892" y="2511617"/>
                <a:ext cx="4223637" cy="1200329"/>
              </a:xfrm>
              <a:prstGeom prst="rect">
                <a:avLst/>
              </a:prstGeom>
              <a:blipFill>
                <a:blip r:embed="rId4"/>
                <a:stretch>
                  <a:fillRect l="-901" t="-2083" b="-7292"/>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220" y="4346383"/>
            <a:ext cx="2965791" cy="16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pPr>
                  <a:lnSpc>
                    <a:spcPct val="100000"/>
                  </a:lnSpc>
                  <a:spcBef>
                    <a:spcPts val="200"/>
                  </a:spcBef>
                </a:pPr>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lnSpc>
                    <a:spcPct val="100000"/>
                  </a:lnSpc>
                  <a:spcBef>
                    <a:spcPts val="200"/>
                  </a:spcBef>
                  <a:buFont typeface="+mj-lt"/>
                  <a:buAutoNum type="arabicPeriod"/>
                </a:pPr>
                <a:r>
                  <a:rPr lang="en-US" sz="2000" dirty="0"/>
                  <a:t>Swing up is nearly immediate with snubber</a:t>
                </a:r>
              </a:p>
              <a:p>
                <a:pPr marL="457200" indent="-457200">
                  <a:lnSpc>
                    <a:spcPct val="100000"/>
                  </a:lnSpc>
                  <a:spcBef>
                    <a:spcPts val="200"/>
                  </a:spcBef>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lnSpc>
                    <a:spcPct val="100000"/>
                  </a:lnSpc>
                  <a:spcBef>
                    <a:spcPts val="200"/>
                  </a:spcBef>
                  <a:buFont typeface="+mj-lt"/>
                  <a:buAutoNum type="arabicPeriod"/>
                </a:pPr>
                <a:r>
                  <a:rPr lang="en-US" sz="2000" dirty="0"/>
                  <a:t>What is its effect on ringing?</a:t>
                </a:r>
              </a:p>
              <a:p>
                <a:pPr lvl="1">
                  <a:lnSpc>
                    <a:spcPct val="100000"/>
                  </a:lnSpc>
                  <a:spcBef>
                    <a:spcPts val="200"/>
                  </a:spcBef>
                </a:pPr>
                <a:r>
                  <a:rPr lang="en-US" sz="2000" dirty="0"/>
                  <a:t>Ringing is uniform at 5 MHz</a:t>
                </a:r>
              </a:p>
              <a:p>
                <a:pPr marL="457200" indent="-457200">
                  <a:lnSpc>
                    <a:spcPct val="100000"/>
                  </a:lnSpc>
                  <a:spcBef>
                    <a:spcPts val="200"/>
                  </a:spcBef>
                  <a:buFont typeface="+mj-lt"/>
                  <a:buAutoNum type="arabicPeriod"/>
                </a:pPr>
                <a:r>
                  <a:rPr lang="en-US" sz="2000" dirty="0"/>
                  <a:t>Diode should be on when transistor is off.</a:t>
                </a:r>
              </a:p>
              <a:p>
                <a:pPr marL="457200" indent="-457200">
                  <a:lnSpc>
                    <a:spcPct val="100000"/>
                  </a:lnSpc>
                  <a:spcBef>
                    <a:spcPts val="200"/>
                  </a:spcBef>
                  <a:buFont typeface="+mj-lt"/>
                  <a:buAutoNum type="arabicPeriod"/>
                </a:pPr>
                <a:endParaRPr lang="en-US" sz="2000" dirty="0"/>
              </a:p>
              <a:p>
                <a:pPr>
                  <a:lnSpc>
                    <a:spcPct val="100000"/>
                  </a:lnSpc>
                  <a:spcBef>
                    <a:spcPts val="200"/>
                  </a:spcBef>
                </a:pPr>
                <a:r>
                  <a:rPr lang="en-US" sz="2000" dirty="0"/>
                  <a:t>Note: I made the pull-up 100K.</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10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7559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8416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flipH="1">
            <a:off x="11155147" y="4627087"/>
            <a:ext cx="361741" cy="365977"/>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50415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19513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626845"/>
                <a:ext cx="8843874" cy="44832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626845"/>
                <a:ext cx="8843874" cy="4483240"/>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76" name="Group 75">
            <a:extLst>
              <a:ext uri="{FF2B5EF4-FFF2-40B4-BE49-F238E27FC236}">
                <a16:creationId xmlns:a16="http://schemas.microsoft.com/office/drawing/2014/main" id="{A3288EFA-E440-4746-A958-EAF08B165A84}"/>
              </a:ext>
            </a:extLst>
          </p:cNvPr>
          <p:cNvGrpSpPr/>
          <p:nvPr/>
        </p:nvGrpSpPr>
        <p:grpSpPr>
          <a:xfrm>
            <a:off x="9729206" y="1501268"/>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2" name="Group 61">
            <a:extLst>
              <a:ext uri="{FF2B5EF4-FFF2-40B4-BE49-F238E27FC236}">
                <a16:creationId xmlns:a16="http://schemas.microsoft.com/office/drawing/2014/main" id="{2F17D025-2F50-936A-8EC0-A47C067E5FAF}"/>
              </a:ext>
            </a:extLst>
          </p:cNvPr>
          <p:cNvGrpSpPr/>
          <p:nvPr/>
        </p:nvGrpSpPr>
        <p:grpSpPr>
          <a:xfrm>
            <a:off x="9703870" y="3319077"/>
            <a:ext cx="2392246" cy="1026455"/>
            <a:chOff x="9193230" y="2927194"/>
            <a:chExt cx="2392246"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345059" y="3304658"/>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361878" y="3948263"/>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794325" y="2927194"/>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32039" y="3668471"/>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193230" y="3410002"/>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422375" y="3424221"/>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01206" y="3083111"/>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275C99E-03B1-D969-9D13-8A31DFE8F232}"/>
                    </a:ext>
                  </a:extLst>
                </p:cNvPr>
                <p:cNvSpPr txBox="1"/>
                <p:nvPr/>
              </p:nvSpPr>
              <p:spPr>
                <a:xfrm>
                  <a:off x="9678384" y="3420096"/>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59" name="TextBox 58">
                  <a:extLst>
                    <a:ext uri="{FF2B5EF4-FFF2-40B4-BE49-F238E27FC236}">
                      <a16:creationId xmlns:a16="http://schemas.microsoft.com/office/drawing/2014/main" id="{6275C99E-03B1-D969-9D13-8A31DFE8F232}"/>
                    </a:ext>
                  </a:extLst>
                </p:cNvPr>
                <p:cNvSpPr txBox="1">
                  <a:spLocks noRot="1" noChangeAspect="1" noMove="1" noResize="1" noEditPoints="1" noAdjustHandles="1" noChangeArrowheads="1" noChangeShapeType="1" noTextEdit="1"/>
                </p:cNvSpPr>
                <p:nvPr/>
              </p:nvSpPr>
              <p:spPr>
                <a:xfrm>
                  <a:off x="9678384" y="3420096"/>
                  <a:ext cx="330733" cy="369332"/>
                </a:xfrm>
                <a:prstGeom prst="rect">
                  <a:avLst/>
                </a:prstGeom>
                <a:blipFill>
                  <a:blip r:embed="rId4"/>
                  <a:stretch>
                    <a:fillRect r="-11111"/>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5D73CFC6-552B-15EA-BD7C-C62C278AD4AB}"/>
              </a:ext>
            </a:extLst>
          </p:cNvPr>
          <p:cNvGrpSpPr/>
          <p:nvPr/>
        </p:nvGrpSpPr>
        <p:grpSpPr>
          <a:xfrm>
            <a:off x="9772719" y="4801442"/>
            <a:ext cx="2512194" cy="1100274"/>
            <a:chOff x="9357083" y="4730192"/>
            <a:chExt cx="2512194"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357083" y="518147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373902" y="5825080"/>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737833" y="4730192"/>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409381" y="5312265"/>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220644" y="5324788"/>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311747" y="4959928"/>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799126" y="5507186"/>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E6D7963-3E87-2473-4A6E-A2BAE66C2A9D}"/>
                    </a:ext>
                  </a:extLst>
                </p:cNvPr>
                <p:cNvSpPr txBox="1"/>
                <p:nvPr/>
              </p:nvSpPr>
              <p:spPr>
                <a:xfrm>
                  <a:off x="10768936" y="531816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61" name="TextBox 60">
                  <a:extLst>
                    <a:ext uri="{FF2B5EF4-FFF2-40B4-BE49-F238E27FC236}">
                      <a16:creationId xmlns:a16="http://schemas.microsoft.com/office/drawing/2014/main" id="{4E6D7963-3E87-2473-4A6E-A2BAE66C2A9D}"/>
                    </a:ext>
                  </a:extLst>
                </p:cNvPr>
                <p:cNvSpPr txBox="1">
                  <a:spLocks noRot="1" noChangeAspect="1" noMove="1" noResize="1" noEditPoints="1" noAdjustHandles="1" noChangeArrowheads="1" noChangeShapeType="1" noTextEdit="1"/>
                </p:cNvSpPr>
                <p:nvPr/>
              </p:nvSpPr>
              <p:spPr>
                <a:xfrm>
                  <a:off x="10768936" y="5318169"/>
                  <a:ext cx="330733" cy="369332"/>
                </a:xfrm>
                <a:prstGeom prst="rect">
                  <a:avLst/>
                </a:prstGeom>
                <a:blipFill>
                  <a:blip r:embed="rId5"/>
                  <a:stretch>
                    <a:fillRect r="-62963"/>
                  </a:stretch>
                </a:blipFill>
              </p:spPr>
              <p:txBody>
                <a:bodyPr/>
                <a:lstStyle/>
                <a:p>
                  <a:r>
                    <a:rPr lang="en-US">
                      <a:noFill/>
                    </a:rPr>
                    <a:t> </a:t>
                  </a:r>
                </a:p>
              </p:txBody>
            </p:sp>
          </mc:Fallback>
        </mc:AlternateContent>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7407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149163" y="1643206"/>
                <a:ext cx="10131171"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49163" y="1643206"/>
                <a:ext cx="10131171" cy="4757207"/>
              </a:xfrm>
              <a:prstGeom prst="rect">
                <a:avLst/>
              </a:prstGeom>
              <a:blipFill>
                <a:blip r:embed="rId3"/>
                <a:stretch>
                  <a:fillRect l="-751"/>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549073" y="216176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b="-20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6907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0374" y="1515349"/>
                <a:ext cx="7936946" cy="41848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ea typeface="Cambria Math" panose="02040503050406030204" pitchFamily="18" charset="0"/>
                  </a:rPr>
                  <a:t>Define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𝜌</m:t>
                    </m:r>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oMath>
                </a14:m>
                <a:endParaRPr lang="en-US" sz="2000"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𝜏</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𝜌</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𝑍</m:t>
                        </m:r>
                      </m:num>
                      <m:den>
                        <m:r>
                          <a:rPr lang="en-US" sz="2000" i="1">
                            <a:solidFill>
                              <a:srgbClr val="000000"/>
                            </a:solidFill>
                            <a:latin typeface="Cambria Math" panose="02040503050406030204" pitchFamily="18" charset="0"/>
                            <a:ea typeface="Cambria Math" panose="02040503050406030204" pitchFamily="18" charset="0"/>
                            <a:sym typeface="Calibri"/>
                          </a:rPr>
                          <m:t>𝑍</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Consider the circuit in the upper right (A):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𝐼</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b="0" i="1" smtClean="0">
                                <a:solidFill>
                                  <a:srgbClr val="000000"/>
                                </a:solidFill>
                                <a:latin typeface="Cambria Math" panose="02040503050406030204" pitchFamily="18" charset="0"/>
                                <a:cs typeface="Calibri"/>
                                <a:sym typeface="Calibri"/>
                              </a:rPr>
                              <m:t>+</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𝑍</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smtClean="0">
                            <a:solidFill>
                              <a:srgbClr val="000000"/>
                            </a:solidFill>
                            <a:latin typeface="Cambria Math" panose="02040503050406030204" pitchFamily="18" charset="0"/>
                            <a:ea typeface="Cambria Math" panose="02040503050406030204" pitchFamily="18" charset="0"/>
                          </a:rPr>
                          <m:t>𝜌</m:t>
                        </m:r>
                      </m:e>
                      <m:sub>
                        <m:r>
                          <a:rPr lang="en-US" sz="2000" b="0" i="1" smtClean="0">
                            <a:solidFill>
                              <a:srgbClr val="000000"/>
                            </a:solidFill>
                            <a:latin typeface="Cambria Math" panose="02040503050406030204" pitchFamily="18" charset="0"/>
                          </a:rPr>
                          <m:t>𝑜𝑝𝑒𝑛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𝑐𝑖𝑟𝑐𝑢𝑖𝑡</m:t>
                        </m:r>
                      </m:sub>
                    </m:sSub>
                    <m:r>
                      <a:rPr lang="en-US" sz="2000" b="0" i="1" smtClean="0">
                        <a:solidFill>
                          <a:srgbClr val="000000"/>
                        </a:solidFill>
                        <a:latin typeface="Cambria Math" panose="02040503050406030204" pitchFamily="18" charset="0"/>
                      </a:rPr>
                      <m:t>=1.</m:t>
                    </m:r>
                  </m:oMath>
                </a14:m>
                <a:endParaRPr lang="en-US" sz="2000" dirty="0">
                  <a:solidFill>
                    <a:srgbClr val="000000"/>
                  </a:solidFill>
                </a:endParaRPr>
              </a:p>
              <a:p>
                <a:pPr marL="285750" indent="-285750" defTabSz="457200" latinLnBrk="1" hangingPunct="0">
                  <a:buFont typeface="Arial" panose="020B0604020202020204" pitchFamily="34" charset="0"/>
                  <a:buChar char="•"/>
                </a:pPr>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sz="2000" dirty="0">
                    <a:solidFill>
                      <a:srgbClr val="000000"/>
                    </a:solidFill>
                  </a:rPr>
                  <a:t>Lookback resistance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oMath>
                </a14:m>
                <a:r>
                  <a:rPr lang="en-US" sz="2000" dirty="0">
                    <a:solidFill>
                      <a:srgbClr val="000000"/>
                    </a:solidFill>
                    <a:ea typeface="Calibri"/>
                    <a:cs typeface="Calibri"/>
                    <a:sym typeface="Calibri"/>
                  </a:rPr>
                  <a:t>, </a:t>
                </a:r>
                <a:r>
                  <a:rPr lang="en-US" sz="2000" dirty="0">
                    <a:solidFill>
                      <a:srgbClr val="000000"/>
                    </a:solidFill>
                  </a:rPr>
                  <a:t>short circuit for (B)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den>
                    </m:f>
                    <m:r>
                      <a:rPr lang="en-US" sz="2000" i="1">
                        <a:solidFill>
                          <a:srgbClr val="000000"/>
                        </a:solidFill>
                        <a:latin typeface="Cambria Math" panose="02040503050406030204" pitchFamily="18" charset="0"/>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0</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0374" y="1515349"/>
                <a:ext cx="7936946" cy="4184837"/>
              </a:xfrm>
              <a:prstGeom prst="rect">
                <a:avLst/>
              </a:prstGeom>
              <a:blipFill>
                <a:blip r:embed="rId3"/>
                <a:stretch>
                  <a:fillRect l="-1118" b="-1090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8" name="Group 7">
            <a:extLst>
              <a:ext uri="{FF2B5EF4-FFF2-40B4-BE49-F238E27FC236}">
                <a16:creationId xmlns:a16="http://schemas.microsoft.com/office/drawing/2014/main" id="{BF088B69-CB10-9534-E33B-D4C28DB26277}"/>
              </a:ext>
            </a:extLst>
          </p:cNvPr>
          <p:cNvGrpSpPr/>
          <p:nvPr/>
        </p:nvGrpSpPr>
        <p:grpSpPr>
          <a:xfrm>
            <a:off x="8677876" y="1680885"/>
            <a:ext cx="3621556" cy="1972718"/>
            <a:chOff x="8260994" y="1148085"/>
            <a:chExt cx="3651764" cy="1972718"/>
          </a:xfrm>
        </p:grpSpPr>
        <p:sp>
          <p:nvSpPr>
            <p:cNvPr id="74" name="Can 73">
              <a:extLst>
                <a:ext uri="{FF2B5EF4-FFF2-40B4-BE49-F238E27FC236}">
                  <a16:creationId xmlns:a16="http://schemas.microsoft.com/office/drawing/2014/main" id="{35B8EB20-A170-7E42-8DF1-BE9C414C0220}"/>
                </a:ext>
              </a:extLst>
            </p:cNvPr>
            <p:cNvSpPr/>
            <p:nvPr/>
          </p:nvSpPr>
          <p:spPr>
            <a:xfrm rot="5400000">
              <a:off x="9244490" y="1001416"/>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8645402" y="1878742"/>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8260994" y="1553823"/>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336376" y="2301652"/>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221836" y="1882802"/>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041973" y="1516025"/>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0644024" y="1421431"/>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458321" y="2436311"/>
              <a:ext cx="383627" cy="338554"/>
            </a:xfrm>
            <a:prstGeom prst="rect">
              <a:avLst/>
            </a:prstGeom>
            <a:noFill/>
          </p:spPr>
          <p:txBody>
            <a:bodyPr wrap="square" rtlCol="0">
              <a:spAutoFit/>
            </a:bodyPr>
            <a:lstStyle/>
            <a:p>
              <a:r>
                <a:rPr lang="en-US" sz="1600" dirty="0"/>
                <a:t>I</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194893" y="2436311"/>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0660171" y="1759985"/>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119698" y="2094222"/>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092505" y="2236165"/>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253549" y="1868694"/>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438293" y="2197805"/>
              <a:ext cx="474465"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265273" y="2774719"/>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0744439" y="2294077"/>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0729934" y="2986611"/>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8D905739-558B-6EF6-7571-A2C55EAB9DD2}"/>
                </a:ext>
              </a:extLst>
            </p:cNvPr>
            <p:cNvSpPr txBox="1"/>
            <p:nvPr/>
          </p:nvSpPr>
          <p:spPr>
            <a:xfrm>
              <a:off x="9090285" y="1148085"/>
              <a:ext cx="767255" cy="338554"/>
            </a:xfrm>
            <a:prstGeom prst="rect">
              <a:avLst/>
            </a:prstGeom>
            <a:noFill/>
          </p:spPr>
          <p:txBody>
            <a:bodyPr wrap="square" rtlCol="0">
              <a:spAutoFit/>
            </a:bodyPr>
            <a:lstStyle/>
            <a:p>
              <a:r>
                <a:rPr lang="en-US" sz="1600" dirty="0"/>
                <a:t>I</a:t>
              </a:r>
              <a:r>
                <a:rPr lang="en-US" sz="1600" baseline="-25000" dirty="0"/>
                <a:t>+</a:t>
              </a:r>
            </a:p>
          </p:txBody>
        </p:sp>
      </p:grpSp>
      <p:grpSp>
        <p:nvGrpSpPr>
          <p:cNvPr id="14" name="Group 13">
            <a:extLst>
              <a:ext uri="{FF2B5EF4-FFF2-40B4-BE49-F238E27FC236}">
                <a16:creationId xmlns:a16="http://schemas.microsoft.com/office/drawing/2014/main" id="{2D63D34D-8056-7EEF-6DEF-470F461219FA}"/>
              </a:ext>
            </a:extLst>
          </p:cNvPr>
          <p:cNvGrpSpPr/>
          <p:nvPr/>
        </p:nvGrpSpPr>
        <p:grpSpPr>
          <a:xfrm>
            <a:off x="7839613" y="4249569"/>
            <a:ext cx="4011879" cy="1724867"/>
            <a:chOff x="7839613" y="4035817"/>
            <a:chExt cx="4011879" cy="1724867"/>
          </a:xfrm>
        </p:grpSpPr>
        <p:sp>
          <p:nvSpPr>
            <p:cNvPr id="122" name="Can 121">
              <a:extLst>
                <a:ext uri="{FF2B5EF4-FFF2-40B4-BE49-F238E27FC236}">
                  <a16:creationId xmlns:a16="http://schemas.microsoft.com/office/drawing/2014/main" id="{184E3185-63E0-8745-92B9-0229D656AE1D}"/>
                </a:ext>
              </a:extLst>
            </p:cNvPr>
            <p:cNvSpPr/>
            <p:nvPr/>
          </p:nvSpPr>
          <p:spPr>
            <a:xfrm rot="5400000">
              <a:off x="10297154" y="389883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698066" y="4776156"/>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760052" y="4726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358585" y="4035817"/>
              <a:ext cx="767255" cy="338554"/>
            </a:xfrm>
            <a:prstGeom prst="rect">
              <a:avLst/>
            </a:prstGeom>
            <a:noFill/>
          </p:spPr>
          <p:txBody>
            <a:bodyPr wrap="square" rtlCol="0">
              <a:spAutoFit/>
            </a:bodyPr>
            <a:lstStyle/>
            <a:p>
              <a:r>
                <a:rPr lang="en-US" sz="1600" dirty="0"/>
                <a:t>I</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389040" y="519906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754802" y="51480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636238" y="4780216"/>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094637" y="441343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8523438" y="4556837"/>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635477" y="4121996"/>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8234694" y="4173083"/>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839613" y="4784552"/>
                  <a:ext cx="799079" cy="307777"/>
                </a:xfrm>
                <a:prstGeom prst="rect">
                  <a:avLst/>
                </a:prstGeom>
                <a:noFill/>
              </p:spPr>
              <p:txBody>
                <a:bodyPr wrap="square" rtlCol="0">
                  <a:spAutoFit/>
                </a:bodyPr>
                <a:lstStyle/>
                <a:p>
                  <a:r>
                    <a:rPr lang="en-US" sz="1400" dirty="0">
                      <a:solidFill>
                        <a:schemeClr val="tx1"/>
                      </a:solidFill>
                    </a:rPr>
                    <a:t>V</a:t>
                  </a:r>
                  <a:r>
                    <a:rPr lang="en-US" sz="1400" baseline="-25000" dirty="0">
                      <a:solidFill>
                        <a:schemeClr val="tx1"/>
                      </a:solidFill>
                    </a:rPr>
                    <a:t>0</a:t>
                  </a:r>
                  <a:r>
                    <a:rPr lang="en-US" sz="1400" dirty="0">
                      <a:solidFill>
                        <a:schemeClr val="tx1"/>
                      </a:solidFill>
                    </a:rPr>
                    <a:t>=</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2</m:t>
                          </m:r>
                          <m:r>
                            <a:rPr lang="en-US" sz="1400" b="0" i="1" smtClean="0">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m:t>
                          </m:r>
                        </m:sub>
                      </m:sSub>
                    </m:oMath>
                  </a14:m>
                  <a:endParaRPr lang="en-US" dirty="0">
                    <a:solidFill>
                      <a:schemeClr val="tx1"/>
                    </a:solidFill>
                  </a:endParaRPr>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839613" y="4784552"/>
                  <a:ext cx="799079" cy="307777"/>
                </a:xfrm>
                <a:prstGeom prst="rect">
                  <a:avLst/>
                </a:prstGeom>
                <a:blipFill>
                  <a:blip r:embed="rId4"/>
                  <a:stretch>
                    <a:fillRect l="-3125"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620281" y="52364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8626937" y="4082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CB240A6-1290-9F48-AFEF-2E410DAE789A}"/>
                </a:ext>
              </a:extLst>
            </p:cNvPr>
            <p:cNvSpPr txBox="1"/>
            <p:nvPr/>
          </p:nvSpPr>
          <p:spPr>
            <a:xfrm>
              <a:off x="10177469" y="5391352"/>
              <a:ext cx="450764" cy="369332"/>
            </a:xfrm>
            <a:prstGeom prst="rect">
              <a:avLst/>
            </a:prstGeom>
            <a:noFill/>
          </p:spPr>
          <p:txBody>
            <a:bodyPr wrap="none" rtlCol="0">
              <a:spAutoFit/>
            </a:bodyPr>
            <a:lstStyle/>
            <a:p>
              <a:r>
                <a:rPr lang="en-US" dirty="0"/>
                <a:t>(B)</a:t>
              </a:r>
            </a:p>
          </p:txBody>
        </p:sp>
        <p:sp>
          <p:nvSpPr>
            <p:cNvPr id="5" name="TextBox 4">
              <a:extLst>
                <a:ext uri="{FF2B5EF4-FFF2-40B4-BE49-F238E27FC236}">
                  <a16:creationId xmlns:a16="http://schemas.microsoft.com/office/drawing/2014/main" id="{37E40948-E51D-63F9-1FEA-CE604B4D10D0}"/>
                </a:ext>
              </a:extLst>
            </p:cNvPr>
            <p:cNvSpPr txBox="1"/>
            <p:nvPr/>
          </p:nvSpPr>
          <p:spPr>
            <a:xfrm>
              <a:off x="9311574" y="4390093"/>
              <a:ext cx="767255" cy="338554"/>
            </a:xfrm>
            <a:prstGeom prst="rect">
              <a:avLst/>
            </a:prstGeom>
            <a:noFill/>
          </p:spPr>
          <p:txBody>
            <a:bodyPr wrap="square" rtlCol="0">
              <a:spAutoFit/>
            </a:bodyPr>
            <a:lstStyle/>
            <a:p>
              <a:r>
                <a:rPr lang="en-US" sz="1600" dirty="0"/>
                <a:t>V</a:t>
              </a:r>
              <a:r>
                <a:rPr lang="en-US" sz="1600" baseline="-25000" dirty="0"/>
                <a:t>+</a:t>
              </a:r>
            </a:p>
          </p:txBody>
        </p:sp>
        <p:sp>
          <p:nvSpPr>
            <p:cNvPr id="11" name="TextBox 10">
              <a:extLst>
                <a:ext uri="{FF2B5EF4-FFF2-40B4-BE49-F238E27FC236}">
                  <a16:creationId xmlns:a16="http://schemas.microsoft.com/office/drawing/2014/main" id="{3AD76DD7-388E-512F-2595-D8D51583DCB0}"/>
                </a:ext>
              </a:extLst>
            </p:cNvPr>
            <p:cNvSpPr txBox="1"/>
            <p:nvPr/>
          </p:nvSpPr>
          <p:spPr>
            <a:xfrm>
              <a:off x="8056569" y="5327907"/>
              <a:ext cx="1158684" cy="369332"/>
            </a:xfrm>
            <a:prstGeom prst="rect">
              <a:avLst/>
            </a:prstGeom>
            <a:noFill/>
          </p:spPr>
          <p:txBody>
            <a:bodyPr wrap="square" rtlCol="0">
              <a:spAutoFit/>
            </a:bodyPr>
            <a:lstStyle/>
            <a:p>
              <a:r>
                <a:rPr lang="en-US" dirty="0" err="1"/>
                <a:t>Thevinen</a:t>
              </a:r>
              <a:endParaRPr lang="en-US" dirty="0"/>
            </a:p>
          </p:txBody>
        </p:sp>
        <p:sp>
          <p:nvSpPr>
            <p:cNvPr id="13" name="Left-Right Arrow 12">
              <a:extLst>
                <a:ext uri="{FF2B5EF4-FFF2-40B4-BE49-F238E27FC236}">
                  <a16:creationId xmlns:a16="http://schemas.microsoft.com/office/drawing/2014/main" id="{2C7CAD32-EA47-89A1-A078-6DEC48510C8D}"/>
                </a:ext>
              </a:extLst>
            </p:cNvPr>
            <p:cNvSpPr/>
            <p:nvPr/>
          </p:nvSpPr>
          <p:spPr>
            <a:xfrm>
              <a:off x="9113728" y="4861778"/>
              <a:ext cx="566208" cy="15226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0424" y="1492361"/>
                <a:ext cx="690646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0424" y="1492361"/>
                <a:ext cx="6906462" cy="4684867"/>
              </a:xfrm>
              <a:prstGeom prst="rect">
                <a:avLst/>
              </a:prstGeom>
              <a:blipFill>
                <a:blip r:embed="rId3"/>
                <a:stretch>
                  <a:fillRect l="-1468" t="-54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335755"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128381"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00239" y="1661272"/>
                <a:ext cx="8963892" cy="44232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0239" y="1661272"/>
                <a:ext cx="8963892" cy="442324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5381" y="1934582"/>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11180" y="1881158"/>
                <a:ext cx="8042065" cy="3569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1180" y="1881158"/>
                <a:ext cx="8042065" cy="3569762"/>
              </a:xfrm>
              <a:prstGeom prst="rect">
                <a:avLst/>
              </a:prstGeom>
              <a:blipFill>
                <a:blip r:embed="rId3"/>
                <a:stretch>
                  <a:fillRect l="-1420" t="-1064"/>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45312" y="1966254"/>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3983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8118380"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9096089"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8561482"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1462915"/>
                <a:ext cx="11360027" cy="47239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462915"/>
                <a:ext cx="11360027" cy="4723906"/>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9035763" y="68756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852939" y="3903152"/>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95176" y="37155"/>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382858" y="935446"/>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2858" y="935446"/>
                <a:ext cx="8329602" cy="5575694"/>
              </a:xfrm>
              <a:prstGeom prst="rect">
                <a:avLst/>
              </a:prstGeom>
              <a:blipFill>
                <a:blip r:embed="rId3"/>
                <a:stretch>
                  <a:fillRect l="-610" t="-455" b="-68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9141381" y="322527"/>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9209703" y="3572858"/>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394" y="2187539"/>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5342695" y="1848814"/>
                <a:ext cx="6455611" cy="368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342695" y="1848814"/>
                <a:ext cx="6455611" cy="3688048"/>
              </a:xfrm>
              <a:prstGeom prst="rect">
                <a:avLst/>
              </a:prstGeom>
              <a:blipFill>
                <a:blip r:embed="rId3"/>
                <a:stretch>
                  <a:fillRect l="-1375" t="-68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lnSpc>
                    <a:spcPct val="100000"/>
                  </a:lnSpc>
                  <a:spcBef>
                    <a:spcPts val="200"/>
                  </a:spcBef>
                </a:pPr>
                <a:r>
                  <a:rPr lang="en-US" sz="1800" dirty="0"/>
                  <a:t>RC behavior: charging</a:t>
                </a:r>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lnSpc>
                    <a:spcPct val="100000"/>
                  </a:lnSpc>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lnSpc>
                    <a:spcPct val="100000"/>
                  </a:lnSpc>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lnSpc>
                    <a:spcPct val="100000"/>
                  </a:lnSpc>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lnSpc>
                    <a:spcPct val="100000"/>
                  </a:lnSpc>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4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5" name="Group 4">
            <a:extLst>
              <a:ext uri="{FF2B5EF4-FFF2-40B4-BE49-F238E27FC236}">
                <a16:creationId xmlns:a16="http://schemas.microsoft.com/office/drawing/2014/main" id="{75B04729-8771-1011-5C94-73DDB7C20273}"/>
              </a:ext>
            </a:extLst>
          </p:cNvPr>
          <p:cNvGrpSpPr/>
          <p:nvPr/>
        </p:nvGrpSpPr>
        <p:grpSpPr>
          <a:xfrm>
            <a:off x="4453394" y="3976764"/>
            <a:ext cx="2495466" cy="2152051"/>
            <a:chOff x="4110820" y="3926965"/>
            <a:chExt cx="2495466" cy="2152051"/>
          </a:xfrm>
        </p:grpSpPr>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275374" y="532207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4" name="Group 3">
            <a:extLst>
              <a:ext uri="{FF2B5EF4-FFF2-40B4-BE49-F238E27FC236}">
                <a16:creationId xmlns:a16="http://schemas.microsoft.com/office/drawing/2014/main" id="{C0D6F07D-2C46-CE43-3A4E-5C422303FB22}"/>
              </a:ext>
            </a:extLst>
          </p:cNvPr>
          <p:cNvGrpSpPr/>
          <p:nvPr/>
        </p:nvGrpSpPr>
        <p:grpSpPr>
          <a:xfrm>
            <a:off x="6942796" y="3976764"/>
            <a:ext cx="2633323" cy="2132853"/>
            <a:chOff x="6824043" y="3941139"/>
            <a:chExt cx="2633323" cy="2132853"/>
          </a:xfrm>
        </p:grpSpPr>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408597" y="570466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grpSp>
      <p:grpSp>
        <p:nvGrpSpPr>
          <p:cNvPr id="3" name="Group 2">
            <a:extLst>
              <a:ext uri="{FF2B5EF4-FFF2-40B4-BE49-F238E27FC236}">
                <a16:creationId xmlns:a16="http://schemas.microsoft.com/office/drawing/2014/main" id="{F2DC245B-E469-AE33-CED8-F7AB8320B454}"/>
              </a:ext>
            </a:extLst>
          </p:cNvPr>
          <p:cNvGrpSpPr/>
          <p:nvPr/>
        </p:nvGrpSpPr>
        <p:grpSpPr>
          <a:xfrm>
            <a:off x="9373279" y="3941139"/>
            <a:ext cx="2714847" cy="2166226"/>
            <a:chOff x="9274181" y="3912790"/>
            <a:chExt cx="2714847" cy="2166226"/>
          </a:xfrm>
        </p:grpSpPr>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1016967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0AD1E11-BC19-5B41-9439-9AC84AA6A36A}"/>
                  </a:ext>
                </a:extLst>
              </p:cNvPr>
              <p:cNvSpPr txBox="1"/>
              <p:nvPr/>
            </p:nvSpPr>
            <p:spPr>
              <a:xfrm>
                <a:off x="441848" y="1746070"/>
                <a:ext cx="4829992" cy="3150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b="1" dirty="0">
                    <a:solidFill>
                      <a:srgbClr val="000000"/>
                    </a:solidFill>
                    <a:latin typeface="Calibri"/>
                    <a:ea typeface="Calibri"/>
                    <a:cs typeface="Calibri"/>
                    <a:sym typeface="Calibri"/>
                  </a:rPr>
                  <a:t>Class</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Efficiency</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Characteristics</a:t>
                </a:r>
              </a:p>
              <a:p>
                <a:pPr defTabSz="457200" latinLnBrk="1" hangingPunct="0"/>
                <a:r>
                  <a:rPr lang="en-US" dirty="0">
                    <a:solidFill>
                      <a:srgbClr val="000000"/>
                    </a:solidFill>
                  </a:rPr>
                  <a:t>A                 35%                      Full bias</a:t>
                </a:r>
              </a:p>
              <a:p>
                <a:pPr defTabSz="457200" latinLnBrk="1" hangingPunct="0"/>
                <a:r>
                  <a:rPr lang="en-US" dirty="0">
                    <a:solidFill>
                      <a:srgbClr val="000000"/>
                    </a:solidFill>
                    <a:latin typeface="Calibri"/>
                    <a:ea typeface="Calibri"/>
                    <a:cs typeface="Calibri"/>
                    <a:sym typeface="Calibri"/>
                  </a:rPr>
                  <a:t>B                 60%                      Low bias</a:t>
                </a:r>
              </a:p>
              <a:p>
                <a:pPr defTabSz="457200" latinLnBrk="1" hangingPunct="0"/>
                <a:r>
                  <a:rPr lang="en-US" dirty="0">
                    <a:solidFill>
                      <a:srgbClr val="000000"/>
                    </a:solidFill>
                  </a:rPr>
                  <a:t>C                 75%                      Saturating</a:t>
                </a:r>
              </a:p>
              <a:p>
                <a:pPr defTabSz="457200" latinLnBrk="1" hangingPunct="0"/>
                <a:r>
                  <a:rPr lang="en-US" dirty="0">
                    <a:solidFill>
                      <a:srgbClr val="000000"/>
                    </a:solidFill>
                    <a:latin typeface="Calibri"/>
                    <a:ea typeface="Calibri"/>
                    <a:cs typeface="Calibri"/>
                    <a:sym typeface="Calibri"/>
                  </a:rPr>
                  <a:t>D                 75%                      Switch in pass-band</a:t>
                </a:r>
              </a:p>
              <a:p>
                <a:pPr defTabSz="457200" latinLnBrk="1" hangingPunct="0"/>
                <a:r>
                  <a:rPr lang="en-US" dirty="0">
                    <a:solidFill>
                      <a:srgbClr val="000000"/>
                    </a:solidFill>
                  </a:rPr>
                  <a:t>E                  90%                      Voltage switch</a:t>
                </a:r>
              </a:p>
              <a:p>
                <a:pPr defTabSz="457200" latinLnBrk="1" hangingPunct="0"/>
                <a:r>
                  <a:rPr lang="en-US" dirty="0">
                    <a:solidFill>
                      <a:srgbClr val="000000"/>
                    </a:solidFill>
                    <a:latin typeface="Calibri"/>
                    <a:ea typeface="Calibri"/>
                    <a:cs typeface="Calibri"/>
                    <a:sym typeface="Calibri"/>
                  </a:rPr>
                  <a:t>F                  80%                      Harmonic resonators</a:t>
                </a:r>
                <a:endParaRPr lang="en-US"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 </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441848" y="1746070"/>
                <a:ext cx="4829992" cy="3150925"/>
              </a:xfrm>
              <a:prstGeom prst="rect">
                <a:avLst/>
              </a:prstGeom>
              <a:blipFill>
                <a:blip r:embed="rId3"/>
                <a:stretch>
                  <a:fillRect l="-1832" t="-80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81891" y="1647223"/>
                <a:ext cx="10973789" cy="4207310"/>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81891" y="1647223"/>
                <a:ext cx="10973789" cy="4207310"/>
              </a:xfrm>
              <a:blipFill>
                <a:blip r:embed="rId2"/>
                <a:stretch>
                  <a:fillRect l="-462" t="-120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9196</TotalTime>
  <Words>14160</Words>
  <Application>Microsoft Macintosh PowerPoint</Application>
  <PresentationFormat>Widescreen</PresentationFormat>
  <Paragraphs>2528</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1137</cp:revision>
  <cp:lastPrinted>2025-07-02T00:40:55Z</cp:lastPrinted>
  <dcterms:created xsi:type="dcterms:W3CDTF">2021-07-06T18:24:07Z</dcterms:created>
  <dcterms:modified xsi:type="dcterms:W3CDTF">2025-11-28T19:31:20Z</dcterms:modified>
  <cp:category/>
</cp:coreProperties>
</file>